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81" r:id="rId9"/>
    <p:sldId id="269" r:id="rId10"/>
    <p:sldId id="271" r:id="rId11"/>
    <p:sldId id="270" r:id="rId12"/>
    <p:sldId id="272" r:id="rId13"/>
    <p:sldId id="273" r:id="rId14"/>
    <p:sldId id="274" r:id="rId15"/>
    <p:sldId id="276" r:id="rId16"/>
    <p:sldId id="277" r:id="rId17"/>
    <p:sldId id="275" r:id="rId18"/>
    <p:sldId id="278" r:id="rId19"/>
    <p:sldId id="279" r:id="rId20"/>
    <p:sldId id="280" r:id="rId21"/>
  </p:sldIdLst>
  <p:sldSz cx="14630400" cy="82296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0" autoAdjust="0"/>
  </p:normalViewPr>
  <p:slideViewPr>
    <p:cSldViewPr snapToGrid="0">
      <p:cViewPr varScale="1">
        <p:scale>
          <a:sx n="87" d="100"/>
          <a:sy n="87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418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95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6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70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9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5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7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756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1"/>
            <a:ext cx="12618720" cy="159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5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2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9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4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iming>
    <p:tnLst>
      <p:par>
        <p:cTn id="1" dur="indefinite" restart="never" nodeType="tmRoot"/>
      </p:par>
    </p:tnLst>
  </p:timing>
  <p:txStyles>
    <p:titleStyle>
      <a:lvl1pPr algn="ctr" defTabSz="109728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74320" indent="-274320" algn="l" defTabSz="1097280" rtl="0" eaLnBrk="1" latinLnBrk="0" hangingPunct="1">
        <a:lnSpc>
          <a:spcPct val="15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822960" indent="-274320" algn="l" defTabSz="109728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371600" indent="-274320" algn="l" defTabSz="109728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920240" indent="-274320" algn="l" defTabSz="109728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468880" indent="-274320" algn="l" defTabSz="109728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47188" y="3333923"/>
            <a:ext cx="4336026" cy="1570546"/>
          </a:xfrm>
          <a:prstGeom prst="rect">
            <a:avLst/>
          </a:prstGeom>
        </p:spPr>
      </p:pic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194559" y="4462860"/>
            <a:ext cx="10241279" cy="2103120"/>
          </a:xfrm>
          <a:prstGeom prst="rect">
            <a:avLst/>
          </a:prstGeom>
          <a:noFill/>
          <a:ln>
            <a:noFill/>
          </a:ln>
        </p:spPr>
        <p:txBody>
          <a:bodyPr lIns="146300" tIns="73150" rIns="146300" bIns="73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32323"/>
              </a:buClr>
              <a:buSzPct val="25000"/>
              <a:buFont typeface="Arial"/>
              <a:buNone/>
            </a:pPr>
            <a:r>
              <a:rPr lang="en-US" sz="5400" dirty="0">
                <a:sym typeface="Arial"/>
              </a:rPr>
              <a:t>12 Tips for Being On-Camera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1823085"/>
            <a:ext cx="12618720" cy="3423285"/>
          </a:xfrm>
        </p:spPr>
        <p:txBody>
          <a:bodyPr/>
          <a:lstStyle/>
          <a:p>
            <a:r>
              <a:rPr lang="en-US" dirty="0" smtClean="0"/>
              <a:t>Engaging with the Camera</a:t>
            </a:r>
            <a:br>
              <a:rPr lang="en-US" dirty="0" smtClean="0"/>
            </a:br>
            <a:r>
              <a:rPr lang="en-US" sz="4800" dirty="0" smtClean="0"/>
              <a:t>(or not)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74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Pretend to Talk to a Friend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88" y="3723965"/>
            <a:ext cx="4852220" cy="4852220"/>
          </a:xfrm>
          <a:prstGeom prst="rect">
            <a:avLst/>
          </a:prstGeom>
        </p:spPr>
      </p:pic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2551471" y="5265174"/>
            <a:ext cx="9527458" cy="1629697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11500" spc="-130" dirty="0" smtClean="0"/>
              <a:t>vs. </a:t>
            </a:r>
            <a:endParaRPr lang="en-US" sz="11500" spc="-130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0" y="1873045"/>
            <a:ext cx="14630400" cy="635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1097280" rtl="0" eaLnBrk="1" latinLnBrk="0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Staring down the barrel of the camera feels unnatural and can make us nervous.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One technique for overcoming “barrel terror” is to imagine the camera isn’t a camera.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Instead, imagine the camera is a close friend, family member, or even a pet.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40364" y="3936180"/>
            <a:ext cx="6430460" cy="8502904"/>
            <a:chOff x="1961373" y="4257564"/>
            <a:chExt cx="3003917" cy="397203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61373" y="5581649"/>
              <a:ext cx="3003917" cy="264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87" y="4257564"/>
              <a:ext cx="2232386" cy="1605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3105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361E-6 -1.66667E-6 L -0.27593 -1.6666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 Actually Talk to a Friend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9" y="2571320"/>
            <a:ext cx="5252226" cy="5558606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6194324" y="2610465"/>
            <a:ext cx="8436076" cy="492725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 smtClean="0"/>
              <a:t>You don’t actually need to look into the camera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 smtClean="0"/>
              <a:t>Instead, grab a friend or co-worker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 smtClean="0"/>
              <a:t>Position them as close to the camera as possible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 smtClean="0"/>
              <a:t>Present to them as though you were having a chat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0971" y="487403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You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7323" y="6707752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Your</a:t>
            </a:r>
          </a:p>
          <a:p>
            <a:pPr algn="ctr"/>
            <a:r>
              <a:rPr lang="en-US" sz="2000" dirty="0" smtClean="0"/>
              <a:t>Friend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0206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 Reference Your Notes</a:t>
            </a:r>
            <a:endParaRPr lang="en-US" dirty="0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/>
          <a:stretch/>
        </p:blipFill>
        <p:spPr>
          <a:xfrm>
            <a:off x="-1673942" y="1873044"/>
            <a:ext cx="9837173" cy="6843071"/>
          </a:xfrm>
        </p:spPr>
      </p:pic>
      <p:sp>
        <p:nvSpPr>
          <p:cNvPr id="7" name="TextBox 6"/>
          <p:cNvSpPr txBox="1"/>
          <p:nvPr/>
        </p:nvSpPr>
        <p:spPr>
          <a:xfrm>
            <a:off x="1378974" y="2389240"/>
            <a:ext cx="36579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anose="020B0503020204020204" pitchFamily="34" charset="0"/>
              </a:rPr>
              <a:t>Presentation Outline</a:t>
            </a:r>
          </a:p>
          <a:p>
            <a:endParaRPr lang="en-US" sz="2800" dirty="0">
              <a:latin typeface="Corbel" panose="020B0503020204020204" pitchFamily="34" charset="0"/>
            </a:endParaRPr>
          </a:p>
          <a:p>
            <a:pPr marL="346075" indent="-346075"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Challenges with video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Too hard to record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Too hard to share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Impossible to search</a:t>
            </a:r>
          </a:p>
          <a:p>
            <a:pPr marL="346075" indent="-346075">
              <a:buAutoNum type="arabicPeriod"/>
            </a:pPr>
            <a:endParaRPr lang="en-US" sz="2000" dirty="0">
              <a:latin typeface="Corbel" panose="020B0503020204020204" pitchFamily="34" charset="0"/>
            </a:endParaRPr>
          </a:p>
          <a:p>
            <a:pPr marL="346075" indent="-346075"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Overcoming with Panopto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Simple recording software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Automatic sharing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Search inside video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endParaRPr lang="en-US" sz="2000" dirty="0">
              <a:latin typeface="Corbel" panose="020B0503020204020204" pitchFamily="34" charset="0"/>
            </a:endParaRPr>
          </a:p>
          <a:p>
            <a:pPr marL="346075" indent="-346075"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Product demo</a:t>
            </a:r>
            <a:endParaRPr lang="en-US" sz="2000" dirty="0">
              <a:latin typeface="Corbel" panose="020B0503020204020204" pitchFamily="34" charset="0"/>
            </a:endParaRP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Record video presentation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Show built-in sharing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Search the video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6194324" y="3311013"/>
            <a:ext cx="8436076" cy="422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1097280" rtl="0" eaLnBrk="1" latinLnBrk="0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Remember that cheat sheet?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It’s okay to look at it during your recording.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Really.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33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1181532"/>
            <a:ext cx="12618720" cy="3423285"/>
          </a:xfrm>
        </p:spPr>
        <p:txBody>
          <a:bodyPr/>
          <a:lstStyle/>
          <a:p>
            <a:r>
              <a:rPr lang="en-US" dirty="0" smtClean="0"/>
              <a:t>Speaking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99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 Just Be Yourself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0418" y="2603089"/>
            <a:ext cx="11744141" cy="480926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People will tell you to be “energetic”, “engaging”, “upbeat…”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Ignore them.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The most important thing is to be genuine.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76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10. Stop Between Sentences.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2109637"/>
            <a:ext cx="12618720" cy="522160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Pause.</a:t>
            </a:r>
          </a:p>
          <a:p>
            <a:pPr marL="0" indent="0" algn="ctr">
              <a:buNone/>
            </a:pPr>
            <a:r>
              <a:rPr lang="en-US" sz="6000" dirty="0" smtClean="0"/>
              <a:t>Breathe.</a:t>
            </a:r>
          </a:p>
          <a:p>
            <a:pPr marL="0" indent="0" algn="ctr">
              <a:buNone/>
            </a:pPr>
            <a:r>
              <a:rPr lang="en-US" sz="6000" dirty="0" smtClean="0"/>
              <a:t>Now move on.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12697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1181532"/>
            <a:ext cx="12618720" cy="3423285"/>
          </a:xfrm>
        </p:spPr>
        <p:txBody>
          <a:bodyPr/>
          <a:lstStyle/>
          <a:p>
            <a:r>
              <a:rPr lang="en-US" dirty="0" smtClean="0"/>
              <a:t>When You Mess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03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11. Just Keep Talking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2109637"/>
            <a:ext cx="13307470" cy="52216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/>
              <a:t>Remember that you’re your own worst critic.</a:t>
            </a:r>
          </a:p>
          <a:p>
            <a:pPr marL="0" indent="0">
              <a:buNone/>
            </a:pPr>
            <a:r>
              <a:rPr lang="en-US" dirty="0" smtClean="0"/>
              <a:t>Most people won’t notice the little mistakes.</a:t>
            </a:r>
          </a:p>
          <a:p>
            <a:pPr marL="0" indent="0">
              <a:buNone/>
            </a:pPr>
            <a:r>
              <a:rPr lang="en-US" dirty="0" smtClean="0"/>
              <a:t>If they do, they’ll empathize because they’ve probably been there.</a:t>
            </a:r>
          </a:p>
          <a:p>
            <a:pPr marL="0" indent="0">
              <a:buNone/>
            </a:pPr>
            <a:r>
              <a:rPr lang="en-US" dirty="0" smtClean="0"/>
              <a:t>We’re all nervous on camera and are more prone to little mistakes.</a:t>
            </a:r>
          </a:p>
          <a:p>
            <a:pPr marL="0" indent="0">
              <a:buNone/>
            </a:pPr>
            <a:r>
              <a:rPr lang="en-US" dirty="0" smtClean="0"/>
              <a:t>So if you make one, smile, pause, and then just keep talking.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531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" y="218881"/>
            <a:ext cx="12618720" cy="1590675"/>
          </a:xfrm>
        </p:spPr>
        <p:txBody>
          <a:bodyPr>
            <a:normAutofit/>
          </a:bodyPr>
          <a:lstStyle/>
          <a:p>
            <a:r>
              <a:rPr lang="en-US" dirty="0" smtClean="0"/>
              <a:t>12. Record a Single Take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656551"/>
            <a:ext cx="12618720" cy="186405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Then just trim out the parts you don’t like with Panopto’s editor</a:t>
            </a:r>
          </a:p>
          <a:p>
            <a:pPr marL="0" indent="0" algn="ctr">
              <a:buNone/>
            </a:pPr>
            <a:r>
              <a:rPr lang="en-US" dirty="0" smtClean="0"/>
              <a:t>Record in bite-sized chunks if you’d like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18454" y="4076055"/>
            <a:ext cx="13917478" cy="2916560"/>
            <a:chOff x="418454" y="4076055"/>
            <a:chExt cx="13917478" cy="2916560"/>
          </a:xfrm>
        </p:grpSpPr>
        <p:sp>
          <p:nvSpPr>
            <p:cNvPr id="5" name="Rounded Rectangle 4"/>
            <p:cNvSpPr/>
            <p:nvPr/>
          </p:nvSpPr>
          <p:spPr>
            <a:xfrm>
              <a:off x="418454" y="4076055"/>
              <a:ext cx="13917478" cy="2916560"/>
            </a:xfrm>
            <a:prstGeom prst="roundRect">
              <a:avLst>
                <a:gd name="adj" fmla="val 2261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39" y="4213768"/>
              <a:ext cx="13612012" cy="2641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792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1"/>
            <a:ext cx="12618720" cy="522160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000" dirty="0" smtClean="0"/>
              <a:t>Preparation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 smtClean="0"/>
              <a:t>Engaging with the Camera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 smtClean="0"/>
              <a:t>Speaking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 smtClean="0"/>
              <a:t>When You Mess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57950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47188" y="3333923"/>
            <a:ext cx="4336026" cy="15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96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1181532"/>
            <a:ext cx="12618720" cy="3423285"/>
          </a:xfrm>
        </p:spPr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10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Practice 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1" y="2618327"/>
            <a:ext cx="5968173" cy="4550361"/>
          </a:xfr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7211960" y="2588959"/>
            <a:ext cx="7337324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1097280" rtl="0" eaLnBrk="1" latinLnBrk="0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Write a script and memorize 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Repeat it in front of a mirror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Actually repeat it in front of a mirror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Don’t worry about sounding stilted</a:t>
            </a:r>
          </a:p>
        </p:txBody>
      </p:sp>
    </p:spTree>
    <p:extLst>
      <p:ext uri="{BB962C8B-B14F-4D97-AF65-F5344CB8AC3E}">
        <p14:creationId xmlns:p14="http://schemas.microsoft.com/office/powerpoint/2010/main" val="3763777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Use a Cheat Sheet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/>
          <a:stretch/>
        </p:blipFill>
        <p:spPr>
          <a:xfrm>
            <a:off x="-1673942" y="1873044"/>
            <a:ext cx="9837173" cy="6843071"/>
          </a:xfr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334432" y="2588959"/>
            <a:ext cx="8214852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1097280" rtl="0" eaLnBrk="1" latinLnBrk="0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Create an outline of your talking points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Write in big legible text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One line per bullet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Tape the cheat sheet to your desk…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…or below the camera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8974" y="2389240"/>
            <a:ext cx="36579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rbel" panose="020B0503020204020204" pitchFamily="34" charset="0"/>
              </a:rPr>
              <a:t>Presentation Outline</a:t>
            </a:r>
          </a:p>
          <a:p>
            <a:endParaRPr lang="en-US" sz="2800" dirty="0">
              <a:latin typeface="Corbel" panose="020B0503020204020204" pitchFamily="34" charset="0"/>
            </a:endParaRPr>
          </a:p>
          <a:p>
            <a:pPr marL="346075" indent="-346075"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Challenges with video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Too hard to record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Too hard to share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Impossible to search</a:t>
            </a:r>
          </a:p>
          <a:p>
            <a:pPr marL="346075" indent="-346075">
              <a:buAutoNum type="arabicPeriod"/>
            </a:pPr>
            <a:endParaRPr lang="en-US" sz="2000" dirty="0">
              <a:latin typeface="Corbel" panose="020B0503020204020204" pitchFamily="34" charset="0"/>
            </a:endParaRPr>
          </a:p>
          <a:p>
            <a:pPr marL="346075" indent="-346075"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Overcoming with Panopto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Simple recording software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Automatic sharing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Search inside video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endParaRPr lang="en-US" sz="2000" dirty="0">
              <a:latin typeface="Corbel" panose="020B0503020204020204" pitchFamily="34" charset="0"/>
            </a:endParaRPr>
          </a:p>
          <a:p>
            <a:pPr marL="346075" indent="-346075"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Product demo</a:t>
            </a:r>
            <a:endParaRPr lang="en-US" sz="2000" dirty="0">
              <a:latin typeface="Corbel" panose="020B0503020204020204" pitchFamily="34" charset="0"/>
            </a:endParaRP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Record video presentation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Show built-in sharing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Search the video</a:t>
            </a:r>
          </a:p>
          <a:p>
            <a:pPr marL="685800" lvl="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97058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Have a Drink (of Water)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" y="2338234"/>
            <a:ext cx="2053060" cy="656979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533535" y="2610465"/>
            <a:ext cx="7543800" cy="4927252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Nervousness causes dry-mouth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Drink a bit of water before recording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Keep a bottle on hand between takes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43" y="2338234"/>
            <a:ext cx="2053060" cy="6569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23" y="2338234"/>
            <a:ext cx="2053060" cy="65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802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Set Up Your Lighting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24" y="3288889"/>
            <a:ext cx="3993436" cy="4226386"/>
          </a:xfr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254" y="3288889"/>
            <a:ext cx="4323671" cy="4575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6919" y="236647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Single Light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19139" y="2366470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Two-Light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994" y="7156889"/>
            <a:ext cx="3417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Place the light behind or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just above the camera.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7804" y="7156889"/>
            <a:ext cx="3988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Place each light to the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side of the camera, angled in.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00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08444" y="2838315"/>
            <a:ext cx="6191482" cy="4559696"/>
          </a:xfrm>
          <a:prstGeom prst="roundRect">
            <a:avLst>
              <a:gd name="adj" fmla="val 25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" y="283913"/>
            <a:ext cx="12618720" cy="1590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Set Up Your Lighting (continued)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794140"/>
            <a:ext cx="12618720" cy="108824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Only natural light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91" y="6125809"/>
            <a:ext cx="901587" cy="82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95" y="3746105"/>
            <a:ext cx="1777778" cy="171428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83009" y="7138928"/>
            <a:ext cx="2842351" cy="2644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35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Window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62681" y="7403333"/>
            <a:ext cx="5883007" cy="0"/>
          </a:xfrm>
          <a:prstGeom prst="line">
            <a:avLst/>
          </a:prstGeom>
          <a:ln w="19050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95129" y="7430735"/>
            <a:ext cx="5040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 the window, placing the camera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between you and the window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60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" y="742951"/>
            <a:ext cx="12618720" cy="1590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Progressive Muscle Relaxation</a:t>
            </a:r>
            <a:br>
              <a:rPr lang="en-US" dirty="0" smtClean="0"/>
            </a:br>
            <a:r>
              <a:rPr lang="en-US" sz="4900" dirty="0" smtClean="0"/>
              <a:t>(Really…Try It)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70625">
                        <a14:foregroundMark x1="51719" y1="87500" x2="51719" y2="87500"/>
                        <a14:foregroundMark x1="51094" y1="83789" x2="51094" y2="83789"/>
                        <a14:foregroundMark x1="48594" y1="79688" x2="59062" y2="91406"/>
                        <a14:foregroundMark x1="41719" y1="74023" x2="61563" y2="83203"/>
                        <a14:foregroundMark x1="39688" y1="67578" x2="41563" y2="74219"/>
                        <a14:foregroundMark x1="61875" y1="84766" x2="69219" y2="99609"/>
                        <a14:foregroundMark x1="62500" y1="82813" x2="66094" y2="89453"/>
                        <a14:foregroundMark x1="21719" y1="91406" x2="12500" y2="72266"/>
                        <a14:foregroundMark x1="10938" y1="69336" x2="7969" y2="76172"/>
                        <a14:foregroundMark x1="7969" y1="76172" x2="938" y2="77734"/>
                        <a14:foregroundMark x1="2500" y1="83203" x2="2500" y2="97070"/>
                        <a14:foregroundMark x1="6719" y1="95508" x2="28438" y2="89648"/>
                        <a14:foregroundMark x1="21406" y1="81445" x2="20781" y2="57031"/>
                      </a14:backgroundRemoval>
                    </a14:imgEffect>
                    <a14:imgEffect>
                      <a14:brightnessContrast bright="11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7592"/>
            <a:ext cx="5714999" cy="4572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667" r="96333"/>
                    </a14:imgEffect>
                    <a14:imgEffect>
                      <a14:brightnessContrast bright="-8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621" y="3672348"/>
            <a:ext cx="6572959" cy="455725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51471" y="3510116"/>
            <a:ext cx="9527458" cy="47134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800" spc="-130" dirty="0" smtClean="0"/>
              <a:t>PMR involves tensing, then relaxing, muscles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800" spc="-130" dirty="0" smtClean="0"/>
              <a:t>It has been used as a relaxation technique since the 1920s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800" spc="-130" dirty="0" smtClean="0"/>
              <a:t>PMR just prior to recording can ease tension and nervousness</a:t>
            </a:r>
            <a:endParaRPr lang="en-US" sz="2800" spc="-130" dirty="0"/>
          </a:p>
        </p:txBody>
      </p:sp>
    </p:spTree>
    <p:extLst>
      <p:ext uri="{BB962C8B-B14F-4D97-AF65-F5344CB8AC3E}">
        <p14:creationId xmlns:p14="http://schemas.microsoft.com/office/powerpoint/2010/main" val="413283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2014 ISM Template v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ix Segoe Light 2">
      <a:majorFont>
        <a:latin typeface="Segoe Light"/>
        <a:ea typeface=""/>
        <a:cs typeface=""/>
      </a:majorFont>
      <a:minorFont>
        <a:latin typeface="Segoe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ISM Template v2</Template>
  <TotalTime>0</TotalTime>
  <Words>547</Words>
  <Application>Microsoft Office PowerPoint</Application>
  <PresentationFormat>Custom</PresentationFormat>
  <Paragraphs>111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Corbel</vt:lpstr>
      <vt:lpstr>Segoe Light</vt:lpstr>
      <vt:lpstr>Segoe UI Light</vt:lpstr>
      <vt:lpstr>2014 ISM Template v2</vt:lpstr>
      <vt:lpstr>PowerPoint Presentation</vt:lpstr>
      <vt:lpstr>Agenda</vt:lpstr>
      <vt:lpstr>Preparation</vt:lpstr>
      <vt:lpstr>1. Practice </vt:lpstr>
      <vt:lpstr>2. Use a Cheat Sheet</vt:lpstr>
      <vt:lpstr>3. Have a Drink (of Water)</vt:lpstr>
      <vt:lpstr>4. Set Up Your Lighting</vt:lpstr>
      <vt:lpstr>4. Set Up Your Lighting (continued)</vt:lpstr>
      <vt:lpstr>5. Progressive Muscle Relaxation (Really…Try It)</vt:lpstr>
      <vt:lpstr>Engaging with the Camera (or not)</vt:lpstr>
      <vt:lpstr>6. Pretend to Talk to a Friend</vt:lpstr>
      <vt:lpstr>7. Actually Talk to a Friend</vt:lpstr>
      <vt:lpstr>8. Reference Your Notes</vt:lpstr>
      <vt:lpstr>Speaking</vt:lpstr>
      <vt:lpstr>9. Just Be Yourself</vt:lpstr>
      <vt:lpstr>10. Stop Between Sentences.</vt:lpstr>
      <vt:lpstr>When You Mess Up</vt:lpstr>
      <vt:lpstr>11. Just Keep Talking</vt:lpstr>
      <vt:lpstr>12. Record a Single Take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2015-03-04T00:31:45Z</dcterms:modified>
</cp:coreProperties>
</file>